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1" r:id="rId6"/>
    <p:sldId id="262" r:id="rId7"/>
    <p:sldId id="263" r:id="rId8"/>
    <p:sldId id="264" r:id="rId9"/>
    <p:sldId id="265" r:id="rId10"/>
    <p:sldId id="266" r:id="rId1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2" d="100"/>
          <a:sy n="72" d="100"/>
        </p:scale>
        <p:origin x="-1104"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439D96CB-0D58-433E-9B7B-AB0031B6768B}" type="datetimeFigureOut">
              <a:rPr lang="en-US"/>
              <a:pPr>
                <a:defRPr/>
              </a:pPr>
              <a:t>12/29/2016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07C881C-0F6F-4D6A-A427-01C2651E83CD}"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A96FB55F-275A-4893-8F5E-8F4C4976D2BE}" type="datetimeFigureOut">
              <a:rPr lang="en-US"/>
              <a:pPr>
                <a:defRPr/>
              </a:pPr>
              <a:t>12/29/2016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AD68E0B-B038-4136-8440-06094D1CF1A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669E4A34-0CE5-40EB-9168-92D59272C38C}" type="datetimeFigureOut">
              <a:rPr lang="en-US"/>
              <a:pPr>
                <a:defRPr/>
              </a:pPr>
              <a:t>12/29/2016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9DEC771-5D70-45E0-BDBB-ED12CE2D9967}"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43F4F0E-A824-4FAC-9542-A9B3CE2E8E64}" type="datetimeFigureOut">
              <a:rPr lang="en-US"/>
              <a:pPr>
                <a:defRPr/>
              </a:pPr>
              <a:t>12/29/2016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6C318EE-7EF9-43DE-A65E-6530DB96814B}"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B0BEEDD7-2ECD-40E6-A687-8EE3CB861D61}" type="datetimeFigureOut">
              <a:rPr lang="en-US"/>
              <a:pPr>
                <a:defRPr/>
              </a:pPr>
              <a:t>12/29/2016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F75E80F-FF21-47C3-BA83-F505F0B77A3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9997F2CD-1A45-4754-B4ED-5A796EF1FE2C}" type="datetimeFigureOut">
              <a:rPr lang="en-US"/>
              <a:pPr>
                <a:defRPr/>
              </a:pPr>
              <a:t>12/29/2016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BE267D87-2552-4B82-81D7-6620999F39D9}"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5FB2D67E-122B-48F9-A613-8CA245DB64D7}" type="datetimeFigureOut">
              <a:rPr lang="en-US"/>
              <a:pPr>
                <a:defRPr/>
              </a:pPr>
              <a:t>12/29/2016</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9F49BBB6-AF3C-4E46-A8BE-E3B68A8FACD2}"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C8B5E7C1-240E-4F31-9A32-EB12C388DC17}" type="datetimeFigureOut">
              <a:rPr lang="en-US"/>
              <a:pPr>
                <a:defRPr/>
              </a:pPr>
              <a:t>12/29/2016</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219FAF05-0F83-476A-8EDC-9CE9F1D9DD9F}"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9EAADA1D-D1F7-42A4-94BA-12CBD8C173AA}" type="datetimeFigureOut">
              <a:rPr lang="en-US"/>
              <a:pPr>
                <a:defRPr/>
              </a:pPr>
              <a:t>12/29/2016</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062F4746-FD41-4B2F-A3D5-443A78459356}"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EBEBA305-ADCD-4E04-8C7C-5D7FDDF9E873}" type="datetimeFigureOut">
              <a:rPr lang="en-US"/>
              <a:pPr>
                <a:defRPr/>
              </a:pPr>
              <a:t>12/29/2016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000AF93A-F994-47E9-8436-B32E6B91F019}"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1274D211-C8A4-441F-8C20-1112587F4E9D}" type="datetimeFigureOut">
              <a:rPr lang="en-US"/>
              <a:pPr>
                <a:defRPr/>
              </a:pPr>
              <a:t>12/29/2016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05F8C07D-E6A6-4AC7-A0A1-E636983EB726}"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89037DDF-2A73-4A4E-84E7-EB85A2D89898}" type="datetimeFigureOut">
              <a:rPr lang="en-US"/>
              <a:pPr>
                <a:defRPr/>
              </a:pPr>
              <a:t>12/29/2016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3BEA7C54-101F-4756-81E8-B101B6704135}"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www.teachercertification.org/a/preparing-lesson-plans.html"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ctrTitle"/>
          </p:nvPr>
        </p:nvSpPr>
        <p:spPr/>
        <p:txBody>
          <a:bodyPr/>
          <a:lstStyle/>
          <a:p>
            <a:pPr eaLnBrk="1" hangingPunct="1"/>
            <a:r>
              <a:rPr lang="en-US" smtClean="0">
                <a:solidFill>
                  <a:srgbClr val="FF0000"/>
                </a:solidFill>
              </a:rPr>
              <a:t>Useful skills for teachers</a:t>
            </a:r>
          </a:p>
        </p:txBody>
      </p:sp>
      <p:sp>
        <p:nvSpPr>
          <p:cNvPr id="3" name="Subtitle 2"/>
          <p:cNvSpPr>
            <a:spLocks noGrp="1"/>
          </p:cNvSpPr>
          <p:nvPr>
            <p:ph type="subTitle" idx="1"/>
          </p:nvPr>
        </p:nvSpPr>
        <p:spPr>
          <a:xfrm>
            <a:off x="1371600" y="3352800"/>
            <a:ext cx="6934200" cy="2895600"/>
          </a:xfrm>
        </p:spPr>
        <p:txBody>
          <a:bodyPr rtlCol="0">
            <a:normAutofit/>
          </a:bodyPr>
          <a:lstStyle/>
          <a:p>
            <a:pPr eaLnBrk="1" fontAlgn="auto" hangingPunct="1">
              <a:spcAft>
                <a:spcPts val="0"/>
              </a:spcAft>
              <a:buFont typeface="Arial" pitchFamily="34" charset="0"/>
              <a:buNone/>
              <a:defRPr/>
            </a:pPr>
            <a:r>
              <a:rPr lang="en-US" dirty="0" smtClean="0"/>
              <a:t>Presented to College and University teachers</a:t>
            </a:r>
          </a:p>
          <a:p>
            <a:pPr eaLnBrk="1" fontAlgn="auto" hangingPunct="1">
              <a:spcAft>
                <a:spcPts val="0"/>
              </a:spcAft>
              <a:buFont typeface="Arial" pitchFamily="34" charset="0"/>
              <a:buNone/>
              <a:defRPr/>
            </a:pPr>
            <a:r>
              <a:rPr lang="en-US" dirty="0" smtClean="0"/>
              <a:t>Orientation course</a:t>
            </a:r>
          </a:p>
          <a:p>
            <a:pPr eaLnBrk="1" fontAlgn="auto" hangingPunct="1">
              <a:spcAft>
                <a:spcPts val="0"/>
              </a:spcAft>
              <a:buFont typeface="Arial" pitchFamily="34" charset="0"/>
              <a:buNone/>
              <a:defRPr/>
            </a:pPr>
            <a:r>
              <a:rPr lang="en-US" dirty="0" smtClean="0"/>
              <a:t>07-12-2016</a:t>
            </a:r>
          </a:p>
          <a:p>
            <a:pPr eaLnBrk="1" fontAlgn="auto" hangingPunct="1">
              <a:spcAft>
                <a:spcPts val="0"/>
              </a:spcAft>
              <a:buFont typeface="Arial" pitchFamily="34" charset="0"/>
              <a:buNone/>
              <a:defRPr/>
            </a:pPr>
            <a:r>
              <a:rPr lang="en-US" dirty="0" smtClean="0"/>
              <a:t>Prof. Irshad A Wani</a:t>
            </a:r>
          </a:p>
          <a:p>
            <a:pPr eaLnBrk="1" fontAlgn="auto" hangingPunct="1">
              <a:spcAft>
                <a:spcPts val="0"/>
              </a:spcAft>
              <a:buFont typeface="Arial" pitchFamily="34" charset="0"/>
              <a:buNone/>
              <a:defRPr/>
            </a:pPr>
            <a:endParaRPr lang="en-US" dirty="0" smtClean="0"/>
          </a:p>
          <a:p>
            <a:pPr eaLnBrk="1" fontAlgn="auto" hangingPunct="1">
              <a:spcAft>
                <a:spcPts val="0"/>
              </a:spcAft>
              <a:buFont typeface="Arial" pitchFamily="34" charset="0"/>
              <a:buNone/>
              <a:defRPr/>
            </a:pPr>
            <a:endParaRPr lang="en-US" dirty="0" smtClean="0"/>
          </a:p>
          <a:p>
            <a:pPr eaLnBrk="1" fontAlgn="auto" hangingPunct="1">
              <a:spcAft>
                <a:spcPts val="0"/>
              </a:spcAft>
              <a:buFont typeface="Arial" pitchFamily="34" charset="0"/>
              <a:buNone/>
              <a:defRPr/>
            </a:pPr>
            <a:endParaRPr lang="en-US" dirty="0" smtClean="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pPr eaLnBrk="1" hangingPunct="1"/>
            <a:r>
              <a:rPr lang="en-US" sz="6000" smtClean="0">
                <a:solidFill>
                  <a:srgbClr val="FF0000"/>
                </a:solidFill>
              </a:rPr>
              <a:t>Thank you</a:t>
            </a:r>
          </a:p>
        </p:txBody>
      </p:sp>
      <p:sp>
        <p:nvSpPr>
          <p:cNvPr id="11267" name="Content Placeholder 2"/>
          <p:cNvSpPr>
            <a:spLocks noGrp="1"/>
          </p:cNvSpPr>
          <p:nvPr>
            <p:ph idx="1"/>
          </p:nvPr>
        </p:nvSpPr>
        <p:spPr/>
        <p:txBody>
          <a:bodyPr/>
          <a:lstStyle/>
          <a:p>
            <a:pPr eaLnBrk="1" hangingPunct="1"/>
            <a:endParaRPr lang="en-US"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eaLnBrk="1" fontAlgn="auto" hangingPunct="1">
              <a:spcAft>
                <a:spcPts val="0"/>
              </a:spcAft>
              <a:defRPr/>
            </a:pPr>
            <a:r>
              <a:rPr lang="en-US" b="1" dirty="0" smtClean="0">
                <a:solidFill>
                  <a:srgbClr val="FF0000"/>
                </a:solidFill>
              </a:rPr>
              <a:t>Patience</a:t>
            </a:r>
            <a:br>
              <a:rPr lang="en-US" b="1" dirty="0" smtClean="0">
                <a:solidFill>
                  <a:srgbClr val="FF0000"/>
                </a:solidFill>
              </a:rPr>
            </a:br>
            <a:endParaRPr lang="en-US" dirty="0" smtClean="0">
              <a:solidFill>
                <a:srgbClr val="FF0000"/>
              </a:solidFill>
            </a:endParaRPr>
          </a:p>
        </p:txBody>
      </p:sp>
      <p:sp>
        <p:nvSpPr>
          <p:cNvPr id="3075" name="Content Placeholder 2"/>
          <p:cNvSpPr>
            <a:spLocks noGrp="1"/>
          </p:cNvSpPr>
          <p:nvPr>
            <p:ph idx="1"/>
          </p:nvPr>
        </p:nvSpPr>
        <p:spPr/>
        <p:txBody>
          <a:bodyPr/>
          <a:lstStyle/>
          <a:p>
            <a:pPr eaLnBrk="1" hangingPunct="1">
              <a:buFont typeface="Arial" charset="0"/>
              <a:buNone/>
            </a:pPr>
            <a:r>
              <a:rPr lang="en-US" smtClean="0"/>
              <a:t>	This is likely the single most important skill. Students,these days are stubborn, and many lack the inherent respect for authority that we were taught at a young age. That is why </a:t>
            </a:r>
            <a:r>
              <a:rPr lang="en-US" b="1" smtClean="0"/>
              <a:t>every good teacher needs patience</a:t>
            </a:r>
            <a:r>
              <a:rPr lang="en-US" smtClean="0"/>
              <a:t> in order to find a way to work with his students and earn their respect.</a:t>
            </a:r>
          </a:p>
          <a:p>
            <a:pPr eaLnBrk="1" hangingPunct="1"/>
            <a:endParaRPr lang="en-US"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eaLnBrk="1" fontAlgn="auto" hangingPunct="1">
              <a:spcAft>
                <a:spcPts val="0"/>
              </a:spcAft>
              <a:defRPr/>
            </a:pPr>
            <a:r>
              <a:rPr lang="en-US" b="1" dirty="0" smtClean="0">
                <a:solidFill>
                  <a:srgbClr val="FF0000"/>
                </a:solidFill>
              </a:rPr>
              <a:t>Adaptability</a:t>
            </a:r>
            <a:br>
              <a:rPr lang="en-US" b="1" dirty="0" smtClean="0">
                <a:solidFill>
                  <a:srgbClr val="FF0000"/>
                </a:solidFill>
              </a:rPr>
            </a:br>
            <a:endParaRPr lang="en-US" dirty="0" smtClean="0">
              <a:solidFill>
                <a:srgbClr val="FF0000"/>
              </a:solidFill>
            </a:endParaRPr>
          </a:p>
        </p:txBody>
      </p:sp>
      <p:sp>
        <p:nvSpPr>
          <p:cNvPr id="4099" name="Content Placeholder 2"/>
          <p:cNvSpPr>
            <a:spLocks noGrp="1"/>
          </p:cNvSpPr>
          <p:nvPr>
            <p:ph idx="1"/>
          </p:nvPr>
        </p:nvSpPr>
        <p:spPr/>
        <p:txBody>
          <a:bodyPr/>
          <a:lstStyle/>
          <a:p>
            <a:pPr eaLnBrk="1" hangingPunct="1">
              <a:buFont typeface="Arial" charset="0"/>
              <a:buNone/>
            </a:pPr>
            <a:r>
              <a:rPr lang="en-US" smtClean="0"/>
              <a:t>	Different students learn in different ways, and some lessons need unique teaching tools. Good teachers know how to </a:t>
            </a:r>
            <a:r>
              <a:rPr lang="en-US" b="1" smtClean="0">
                <a:hlinkClick r:id="rId2"/>
              </a:rPr>
              <a:t>adapt their lesson plan </a:t>
            </a:r>
            <a:r>
              <a:rPr lang="en-US" smtClean="0"/>
              <a:t>to their students, so that all learn optimally. This trait can take some experience and practice in a classroom setting, so give it time.</a:t>
            </a:r>
          </a:p>
          <a:p>
            <a:pPr eaLnBrk="1" hangingPunct="1"/>
            <a:endParaRPr lang="en-US"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eaLnBrk="1" fontAlgn="auto" hangingPunct="1">
              <a:spcAft>
                <a:spcPts val="0"/>
              </a:spcAft>
              <a:defRPr/>
            </a:pPr>
            <a:r>
              <a:rPr lang="en-US" b="1" dirty="0" smtClean="0">
                <a:solidFill>
                  <a:srgbClr val="FF0000"/>
                </a:solidFill>
              </a:rPr>
              <a:t>Imagination</a:t>
            </a:r>
            <a:br>
              <a:rPr lang="en-US" b="1" dirty="0" smtClean="0">
                <a:solidFill>
                  <a:srgbClr val="FF0000"/>
                </a:solidFill>
              </a:rPr>
            </a:br>
            <a:endParaRPr lang="en-US" dirty="0" smtClean="0">
              <a:solidFill>
                <a:srgbClr val="FF0000"/>
              </a:solidFill>
            </a:endParaRPr>
          </a:p>
        </p:txBody>
      </p:sp>
      <p:sp>
        <p:nvSpPr>
          <p:cNvPr id="5123" name="Content Placeholder 2"/>
          <p:cNvSpPr>
            <a:spLocks noGrp="1"/>
          </p:cNvSpPr>
          <p:nvPr>
            <p:ph idx="1"/>
          </p:nvPr>
        </p:nvSpPr>
        <p:spPr/>
        <p:txBody>
          <a:bodyPr/>
          <a:lstStyle/>
          <a:p>
            <a:pPr eaLnBrk="1" hangingPunct="1">
              <a:buFont typeface="Arial" charset="0"/>
              <a:buNone/>
            </a:pPr>
            <a:r>
              <a:rPr lang="en-US" smtClean="0"/>
              <a:t>	</a:t>
            </a:r>
            <a:r>
              <a:rPr lang="en-US" b="1" smtClean="0"/>
              <a:t>Always</a:t>
            </a:r>
            <a:r>
              <a:rPr lang="en-US" smtClean="0"/>
              <a:t> </a:t>
            </a:r>
            <a:r>
              <a:rPr lang="en-US" b="1" smtClean="0"/>
              <a:t>create new and interesting ways for your students to learn</a:t>
            </a:r>
            <a:r>
              <a:rPr lang="en-US" smtClean="0"/>
              <a:t>. You may be inspired by the work of another teacher, mentor or a TV commercial - it doesn't matter. All that matters is that you </a:t>
            </a:r>
            <a:r>
              <a:rPr lang="en-US" b="1" smtClean="0"/>
              <a:t>take the initiative</a:t>
            </a:r>
            <a:r>
              <a:rPr lang="en-US" smtClean="0"/>
              <a:t> to find new ways for your students to learn the material.</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eaLnBrk="1" fontAlgn="auto" hangingPunct="1">
              <a:spcAft>
                <a:spcPts val="0"/>
              </a:spcAft>
              <a:defRPr/>
            </a:pPr>
            <a:r>
              <a:rPr lang="en-US" b="1" dirty="0" smtClean="0">
                <a:solidFill>
                  <a:srgbClr val="FF0000"/>
                </a:solidFill>
              </a:rPr>
              <a:t>Risk Taking</a:t>
            </a:r>
            <a:br>
              <a:rPr lang="en-US" b="1" dirty="0" smtClean="0">
                <a:solidFill>
                  <a:srgbClr val="FF0000"/>
                </a:solidFill>
              </a:rPr>
            </a:br>
            <a:endParaRPr lang="en-US" dirty="0" smtClean="0">
              <a:solidFill>
                <a:srgbClr val="FF0000"/>
              </a:solidFill>
            </a:endParaRPr>
          </a:p>
        </p:txBody>
      </p:sp>
      <p:sp>
        <p:nvSpPr>
          <p:cNvPr id="6147" name="Content Placeholder 2"/>
          <p:cNvSpPr>
            <a:spLocks noGrp="1"/>
          </p:cNvSpPr>
          <p:nvPr>
            <p:ph idx="1"/>
          </p:nvPr>
        </p:nvSpPr>
        <p:spPr/>
        <p:txBody>
          <a:bodyPr/>
          <a:lstStyle/>
          <a:p>
            <a:pPr eaLnBrk="1" hangingPunct="1">
              <a:buFont typeface="Arial" charset="0"/>
              <a:buNone/>
            </a:pPr>
            <a:r>
              <a:rPr lang="en-US" smtClean="0"/>
              <a:t>	Sometimes to get the big reward, you may need to take a risk. Being a teacher is about finding a way to get students to learn, and sometimes these </a:t>
            </a:r>
            <a:r>
              <a:rPr lang="en-US" b="1" smtClean="0"/>
              <a:t>new learning methods</a:t>
            </a:r>
            <a:r>
              <a:rPr lang="en-US" smtClean="0"/>
              <a:t> can be risky. Stick to it and you'll soon find that others are following your teaching example.</a:t>
            </a:r>
          </a:p>
          <a:p>
            <a:pPr eaLnBrk="1" hangingPunct="1"/>
            <a:endParaRPr lang="en-US"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eaLnBrk="1" fontAlgn="auto" hangingPunct="1">
              <a:spcAft>
                <a:spcPts val="0"/>
              </a:spcAft>
              <a:defRPr/>
            </a:pPr>
            <a:r>
              <a:rPr lang="en-US" b="1" dirty="0" smtClean="0">
                <a:solidFill>
                  <a:srgbClr val="FF0000"/>
                </a:solidFill>
              </a:rPr>
              <a:t>Constant Learning</a:t>
            </a:r>
            <a:br>
              <a:rPr lang="en-US" b="1" dirty="0" smtClean="0">
                <a:solidFill>
                  <a:srgbClr val="FF0000"/>
                </a:solidFill>
              </a:rPr>
            </a:br>
            <a:endParaRPr lang="en-US" dirty="0" smtClean="0">
              <a:solidFill>
                <a:srgbClr val="FF0000"/>
              </a:solidFill>
            </a:endParaRPr>
          </a:p>
        </p:txBody>
      </p:sp>
      <p:sp>
        <p:nvSpPr>
          <p:cNvPr id="3" name="Content Placeholder 2"/>
          <p:cNvSpPr>
            <a:spLocks noGrp="1"/>
          </p:cNvSpPr>
          <p:nvPr>
            <p:ph idx="1"/>
          </p:nvPr>
        </p:nvSpPr>
        <p:spPr/>
        <p:txBody>
          <a:bodyPr rtlCol="0">
            <a:normAutofit lnSpcReduction="10000"/>
          </a:bodyPr>
          <a:lstStyle/>
          <a:p>
            <a:pPr eaLnBrk="1" fontAlgn="auto" hangingPunct="1">
              <a:spcAft>
                <a:spcPts val="0"/>
              </a:spcAft>
              <a:buFont typeface="Arial" pitchFamily="34" charset="0"/>
              <a:buNone/>
              <a:defRPr/>
            </a:pPr>
            <a:r>
              <a:rPr lang="en-US" b="1" dirty="0" smtClean="0"/>
              <a:t>	Constant Learning</a:t>
            </a:r>
          </a:p>
          <a:p>
            <a:pPr eaLnBrk="1" fontAlgn="auto" hangingPunct="1">
              <a:spcAft>
                <a:spcPts val="0"/>
              </a:spcAft>
              <a:buFont typeface="Arial" pitchFamily="34" charset="0"/>
              <a:buNone/>
              <a:defRPr/>
            </a:pPr>
            <a:r>
              <a:rPr lang="en-US" dirty="0" smtClean="0"/>
              <a:t>	You can never know too much when you are a teacher, especially when it comes to the best way to teach your students. Great teachers are constantly looking for ways to expand their horizons with courses, workshops, and seminars. Make sure you </a:t>
            </a:r>
            <a:r>
              <a:rPr lang="en-US" b="1" dirty="0" smtClean="0"/>
              <a:t>don't become stagnant</a:t>
            </a:r>
            <a:r>
              <a:rPr lang="en-US" dirty="0" smtClean="0"/>
              <a:t> by taking courses to keep the content fresh in your mind.</a:t>
            </a:r>
          </a:p>
          <a:p>
            <a:pPr eaLnBrk="1" fontAlgn="auto" hangingPunct="1">
              <a:spcAft>
                <a:spcPts val="0"/>
              </a:spcAft>
              <a:buFont typeface="Arial" pitchFamily="34" charset="0"/>
              <a:buChar char="•"/>
              <a:defRPr/>
            </a:pPr>
            <a:endParaRPr lang="en-US" dirty="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eaLnBrk="1" fontAlgn="auto" hangingPunct="1">
              <a:spcAft>
                <a:spcPts val="0"/>
              </a:spcAft>
              <a:defRPr/>
            </a:pPr>
            <a:r>
              <a:rPr lang="en-US" b="1" dirty="0" smtClean="0">
                <a:solidFill>
                  <a:srgbClr val="FF0000"/>
                </a:solidFill>
              </a:rPr>
              <a:t>Communication</a:t>
            </a:r>
            <a:br>
              <a:rPr lang="en-US" b="1" dirty="0" smtClean="0">
                <a:solidFill>
                  <a:srgbClr val="FF0000"/>
                </a:solidFill>
              </a:rPr>
            </a:br>
            <a:endParaRPr lang="en-US" dirty="0" smtClean="0">
              <a:solidFill>
                <a:srgbClr val="FF0000"/>
              </a:solidFill>
            </a:endParaRPr>
          </a:p>
        </p:txBody>
      </p:sp>
      <p:sp>
        <p:nvSpPr>
          <p:cNvPr id="8195" name="Content Placeholder 2"/>
          <p:cNvSpPr>
            <a:spLocks noGrp="1"/>
          </p:cNvSpPr>
          <p:nvPr>
            <p:ph idx="1"/>
          </p:nvPr>
        </p:nvSpPr>
        <p:spPr/>
        <p:txBody>
          <a:bodyPr/>
          <a:lstStyle/>
          <a:p>
            <a:pPr eaLnBrk="1" hangingPunct="1">
              <a:buFont typeface="Arial" charset="0"/>
              <a:buNone/>
            </a:pPr>
            <a:r>
              <a:rPr lang="en-US" smtClean="0"/>
              <a:t>	No teacher will succeed if they don't have good communication skills. Clear, concise, and to the point - </a:t>
            </a:r>
            <a:r>
              <a:rPr lang="en-US" b="1" smtClean="0"/>
              <a:t>the better your communication skills are, the easier your lessons will be</a:t>
            </a:r>
            <a:r>
              <a:rPr lang="en-US" smtClean="0"/>
              <a:t>.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eaLnBrk="1" fontAlgn="auto" hangingPunct="1">
              <a:spcAft>
                <a:spcPts val="0"/>
              </a:spcAft>
              <a:defRPr/>
            </a:pPr>
            <a:r>
              <a:rPr lang="en-US" b="1" dirty="0" smtClean="0">
                <a:solidFill>
                  <a:srgbClr val="FF0000"/>
                </a:solidFill>
              </a:rPr>
              <a:t>Mentoring</a:t>
            </a:r>
            <a:br>
              <a:rPr lang="en-US" b="1" dirty="0" smtClean="0">
                <a:solidFill>
                  <a:srgbClr val="FF0000"/>
                </a:solidFill>
              </a:rPr>
            </a:br>
            <a:endParaRPr lang="en-US" dirty="0" smtClean="0">
              <a:solidFill>
                <a:srgbClr val="FF0000"/>
              </a:solidFill>
            </a:endParaRPr>
          </a:p>
        </p:txBody>
      </p:sp>
      <p:sp>
        <p:nvSpPr>
          <p:cNvPr id="9219" name="Content Placeholder 2"/>
          <p:cNvSpPr>
            <a:spLocks noGrp="1"/>
          </p:cNvSpPr>
          <p:nvPr>
            <p:ph idx="1"/>
          </p:nvPr>
        </p:nvSpPr>
        <p:spPr/>
        <p:txBody>
          <a:bodyPr/>
          <a:lstStyle/>
          <a:p>
            <a:pPr eaLnBrk="1" hangingPunct="1"/>
            <a:r>
              <a:rPr lang="en-US" smtClean="0"/>
              <a:t>Teachers need to always remember that, aside from parents, they are </a:t>
            </a:r>
            <a:r>
              <a:rPr lang="en-US" b="1" smtClean="0"/>
              <a:t>one of the most consistent mentors in a child's life</a:t>
            </a:r>
            <a:r>
              <a:rPr lang="en-US" smtClean="0"/>
              <a:t>. That means </a:t>
            </a:r>
            <a:r>
              <a:rPr lang="en-US" b="1" smtClean="0"/>
              <a:t>setting a good example</a:t>
            </a:r>
            <a:r>
              <a:rPr lang="en-US" smtClean="0"/>
              <a:t>, at all times. Teachers may also have students that they spend extra time with being a mentor, which means that </a:t>
            </a:r>
            <a:r>
              <a:rPr lang="en-US" b="1" smtClean="0"/>
              <a:t>being a good role model</a:t>
            </a:r>
            <a:r>
              <a:rPr lang="en-US" smtClean="0"/>
              <a:t> is even more important.</a:t>
            </a:r>
          </a:p>
          <a:p>
            <a:pPr eaLnBrk="1" hangingPunct="1"/>
            <a:endParaRPr lang="en-US"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eaLnBrk="1" fontAlgn="auto" hangingPunct="1">
              <a:spcAft>
                <a:spcPts val="0"/>
              </a:spcAft>
              <a:defRPr/>
            </a:pPr>
            <a:r>
              <a:rPr lang="en-US" b="1" dirty="0" smtClean="0">
                <a:solidFill>
                  <a:srgbClr val="FF0000"/>
                </a:solidFill>
              </a:rPr>
              <a:t>Leadership</a:t>
            </a:r>
            <a:br>
              <a:rPr lang="en-US" b="1" dirty="0" smtClean="0">
                <a:solidFill>
                  <a:srgbClr val="FF0000"/>
                </a:solidFill>
              </a:rPr>
            </a:br>
            <a:endParaRPr lang="en-US" dirty="0" smtClean="0">
              <a:solidFill>
                <a:srgbClr val="FF0000"/>
              </a:solidFill>
            </a:endParaRPr>
          </a:p>
        </p:txBody>
      </p:sp>
      <p:sp>
        <p:nvSpPr>
          <p:cNvPr id="10243" name="Content Placeholder 2"/>
          <p:cNvSpPr>
            <a:spLocks noGrp="1"/>
          </p:cNvSpPr>
          <p:nvPr>
            <p:ph idx="1"/>
          </p:nvPr>
        </p:nvSpPr>
        <p:spPr/>
        <p:txBody>
          <a:bodyPr/>
          <a:lstStyle/>
          <a:p>
            <a:pPr eaLnBrk="1" hangingPunct="1">
              <a:buFont typeface="Arial" charset="0"/>
              <a:buNone/>
            </a:pPr>
            <a:r>
              <a:rPr lang="en-US" smtClean="0"/>
              <a:t>	One of the other most important skills each teacher must have (besides patience) is </a:t>
            </a:r>
            <a:r>
              <a:rPr lang="en-US" b="1" smtClean="0"/>
              <a:t>leadership</a:t>
            </a:r>
            <a:r>
              <a:rPr lang="en-US" smtClean="0"/>
              <a:t>. Your students need someone to guide them, to be in charge, and set the tone of the class. Leadership is a difficult skill which needs to be cultivated by all the teachers.</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TotalTime>
  <Words>93</Words>
  <Application>Microsoft Office PowerPoint</Application>
  <PresentationFormat>On-screen Show (4:3)</PresentationFormat>
  <Paragraphs>24</Paragraphs>
  <Slides>10</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10</vt:i4>
      </vt:variant>
    </vt:vector>
  </HeadingPairs>
  <TitlesOfParts>
    <vt:vector size="13" baseType="lpstr">
      <vt:lpstr>Arial</vt:lpstr>
      <vt:lpstr>Calibri</vt:lpstr>
      <vt:lpstr>Office Theme</vt:lpstr>
      <vt:lpstr>Useful skills for teachers</vt:lpstr>
      <vt:lpstr>Patience </vt:lpstr>
      <vt:lpstr>Adaptability </vt:lpstr>
      <vt:lpstr>Imagination </vt:lpstr>
      <vt:lpstr>Risk Taking </vt:lpstr>
      <vt:lpstr>Constant Learning </vt:lpstr>
      <vt:lpstr>Communication </vt:lpstr>
      <vt:lpstr>Mentoring </vt:lpstr>
      <vt:lpstr>Leadership </vt:lpstr>
      <vt:lpstr>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Useful skills for teachers</dc:title>
  <dc:creator>Director</dc:creator>
  <cp:lastModifiedBy>laptop</cp:lastModifiedBy>
  <cp:revision>12</cp:revision>
  <dcterms:created xsi:type="dcterms:W3CDTF">2016-12-03T05:55:53Z</dcterms:created>
  <dcterms:modified xsi:type="dcterms:W3CDTF">2016-12-29T12:28:03Z</dcterms:modified>
</cp:coreProperties>
</file>